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Codec Pro Bold" charset="1" panose="00000600000000000000"/>
      <p:regular r:id="rId16"/>
    </p:embeddedFont>
    <p:embeddedFont>
      <p:font typeface="Canva Sans" charset="1" panose="020B0503030501040103"/>
      <p:regular r:id="rId17"/>
    </p:embeddedFont>
    <p:embeddedFont>
      <p:font typeface="Poppins" charset="1" panose="00000500000000000000"/>
      <p:regular r:id="rId18"/>
    </p:embeddedFont>
    <p:embeddedFont>
      <p:font typeface="Academy" charset="1" panose="00000000000000000000"/>
      <p:regular r:id="rId19"/>
    </p:embeddedFont>
    <p:embeddedFont>
      <p:font typeface="Canva Sans Bold" charset="1" panose="020B0803030501040103"/>
      <p:regular r:id="rId20"/>
    </p:embeddedFont>
    <p:embeddedFont>
      <p:font typeface="League Spartan" charset="1" panose="00000800000000000000"/>
      <p:regular r:id="rId21"/>
    </p:embeddedFont>
    <p:embeddedFont>
      <p:font typeface="Poppins Bold" charset="1" panose="000008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svg>
</file>

<file path=ppt/media/image33.png>
</file>

<file path=ppt/media/image34.svg>
</file>

<file path=ppt/media/image4.svg>
</file>

<file path=ppt/media/image5.jpe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jpeg" Type="http://schemas.openxmlformats.org/officeDocument/2006/relationships/image"/><Relationship Id="rId3" Target="../media/image31.png" Type="http://schemas.openxmlformats.org/officeDocument/2006/relationships/image"/><Relationship Id="rId4" Target="../media/image3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33.png" Type="http://schemas.openxmlformats.org/officeDocument/2006/relationships/image"/><Relationship Id="rId8" Target="../media/image3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18.pn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9.png" Type="http://schemas.openxmlformats.org/officeDocument/2006/relationships/image"/><Relationship Id="rId9" Target="../media/image20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9.png" Type="http://schemas.openxmlformats.org/officeDocument/2006/relationships/image"/><Relationship Id="rId6" Target="../media/image20.svg" Type="http://schemas.openxmlformats.org/officeDocument/2006/relationships/image"/><Relationship Id="rId7" Target="../media/image22.png" Type="http://schemas.openxmlformats.org/officeDocument/2006/relationships/image"/><Relationship Id="rId8" Target="../media/image2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image25.png" Type="http://schemas.openxmlformats.org/officeDocument/2006/relationships/image"/><Relationship Id="rId4" Target="../media/image26.svg" Type="http://schemas.openxmlformats.org/officeDocument/2006/relationships/image"/><Relationship Id="rId5" Target="../media/image27.pn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Relationship Id="rId3" Target="../media/image29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4345752" y="-825227"/>
            <a:ext cx="11112227" cy="11112227"/>
          </a:xfrm>
          <a:custGeom>
            <a:avLst/>
            <a:gdLst/>
            <a:ahLst/>
            <a:cxnLst/>
            <a:rect r="r" b="b" t="t" l="l"/>
            <a:pathLst>
              <a:path h="11112227" w="11112227">
                <a:moveTo>
                  <a:pt x="11112226" y="11112227"/>
                </a:moveTo>
                <a:lnTo>
                  <a:pt x="0" y="11112227"/>
                </a:lnTo>
                <a:lnTo>
                  <a:pt x="0" y="0"/>
                </a:lnTo>
                <a:lnTo>
                  <a:pt x="11112226" y="0"/>
                </a:lnTo>
                <a:lnTo>
                  <a:pt x="11112226" y="11112227"/>
                </a:lnTo>
                <a:close/>
              </a:path>
            </a:pathLst>
          </a:custGeom>
          <a:blipFill>
            <a:blip r:embed="rId3">
              <a:alphaModFix amt="2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106320" y="943019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10361" y="2044767"/>
            <a:ext cx="16311919" cy="5486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Predicting Molecular Mutagenicity Using kNN for QSPR Modeling</a:t>
            </a:r>
          </a:p>
          <a:p>
            <a:pPr algn="l">
              <a:lnSpc>
                <a:spcPts val="10341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3617476" y="7591922"/>
            <a:ext cx="3641824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Yash Garg 231185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517060" y="717473"/>
            <a:ext cx="8852053" cy="8852053"/>
          </a:xfrm>
          <a:custGeom>
            <a:avLst/>
            <a:gdLst/>
            <a:ahLst/>
            <a:cxnLst/>
            <a:rect r="r" b="b" t="t" l="l"/>
            <a:pathLst>
              <a:path h="8852053" w="8852053">
                <a:moveTo>
                  <a:pt x="0" y="0"/>
                </a:moveTo>
                <a:lnTo>
                  <a:pt x="8852053" y="0"/>
                </a:lnTo>
                <a:lnTo>
                  <a:pt x="8852053" y="8852054"/>
                </a:lnTo>
                <a:lnTo>
                  <a:pt x="0" y="88520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23296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4" y="0"/>
                </a:lnTo>
                <a:lnTo>
                  <a:pt x="561704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757340" y="9361396"/>
            <a:ext cx="7315200" cy="1077329"/>
          </a:xfrm>
          <a:custGeom>
            <a:avLst/>
            <a:gdLst/>
            <a:ahLst/>
            <a:cxnLst/>
            <a:rect r="r" b="b" t="t" l="l"/>
            <a:pathLst>
              <a:path h="1077329" w="7315200">
                <a:moveTo>
                  <a:pt x="0" y="0"/>
                </a:moveTo>
                <a:lnTo>
                  <a:pt x="7315200" y="0"/>
                </a:lnTo>
                <a:lnTo>
                  <a:pt x="7315200" y="1077329"/>
                </a:lnTo>
                <a:lnTo>
                  <a:pt x="0" y="10773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3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337543" y="409815"/>
            <a:ext cx="7315200" cy="1077329"/>
          </a:xfrm>
          <a:custGeom>
            <a:avLst/>
            <a:gdLst/>
            <a:ahLst/>
            <a:cxnLst/>
            <a:rect r="r" b="b" t="t" l="l"/>
            <a:pathLst>
              <a:path h="1077329" w="7315200">
                <a:moveTo>
                  <a:pt x="0" y="0"/>
                </a:moveTo>
                <a:lnTo>
                  <a:pt x="7315200" y="0"/>
                </a:lnTo>
                <a:lnTo>
                  <a:pt x="7315200" y="1077330"/>
                </a:lnTo>
                <a:lnTo>
                  <a:pt x="0" y="10773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3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517060" y="4292915"/>
            <a:ext cx="9253880" cy="157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b="true" sz="1112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48933" y="2027215"/>
            <a:ext cx="8857462" cy="11413199"/>
          </a:xfrm>
          <a:custGeom>
            <a:avLst/>
            <a:gdLst/>
            <a:ahLst/>
            <a:cxnLst/>
            <a:rect r="r" b="b" t="t" l="l"/>
            <a:pathLst>
              <a:path h="11413199" w="8857462">
                <a:moveTo>
                  <a:pt x="0" y="0"/>
                </a:moveTo>
                <a:lnTo>
                  <a:pt x="8857462" y="0"/>
                </a:lnTo>
                <a:lnTo>
                  <a:pt x="8857462" y="11413199"/>
                </a:lnTo>
                <a:lnTo>
                  <a:pt x="0" y="11413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546146" y="2268151"/>
            <a:ext cx="6947432" cy="8485413"/>
          </a:xfrm>
          <a:custGeom>
            <a:avLst/>
            <a:gdLst/>
            <a:ahLst/>
            <a:cxnLst/>
            <a:rect r="r" b="b" t="t" l="l"/>
            <a:pathLst>
              <a:path h="8485413" w="6947432">
                <a:moveTo>
                  <a:pt x="0" y="0"/>
                </a:moveTo>
                <a:lnTo>
                  <a:pt x="6947432" y="0"/>
                </a:lnTo>
                <a:lnTo>
                  <a:pt x="6947432" y="8485413"/>
                </a:lnTo>
                <a:lnTo>
                  <a:pt x="0" y="84854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445308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328016" y="2474807"/>
            <a:ext cx="8529915" cy="1571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Objective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45308" y="5458640"/>
            <a:ext cx="8107647" cy="2576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Develop a kNN model for QSPR modeling.</a:t>
            </a:r>
          </a:p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Optimize the hyperparameter k using cross-validation.</a:t>
            </a:r>
          </a:p>
          <a:p>
            <a:pPr algn="just" marL="522192" indent="-261096" lvl="1">
              <a:lnSpc>
                <a:spcPts val="3386"/>
              </a:lnSpc>
              <a:spcBef>
                <a:spcPct val="0"/>
              </a:spcBef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Evaluate using F1-score for balance between precision and recall.</a:t>
            </a:r>
          </a:p>
          <a:p>
            <a:pPr algn="just">
              <a:lnSpc>
                <a:spcPts val="3386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6421303" y="787152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907" y="2626078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533474">
            <a:off x="-1669490" y="4338406"/>
            <a:ext cx="10630596" cy="3853591"/>
          </a:xfrm>
          <a:custGeom>
            <a:avLst/>
            <a:gdLst/>
            <a:ahLst/>
            <a:cxnLst/>
            <a:rect r="r" b="b" t="t" l="l"/>
            <a:pathLst>
              <a:path h="3853591" w="10630596">
                <a:moveTo>
                  <a:pt x="0" y="0"/>
                </a:moveTo>
                <a:lnTo>
                  <a:pt x="10630596" y="0"/>
                </a:lnTo>
                <a:lnTo>
                  <a:pt x="10630596" y="3853591"/>
                </a:lnTo>
                <a:lnTo>
                  <a:pt x="0" y="38535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104002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104002" y="2474807"/>
            <a:ext cx="8529915" cy="4181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Dataset Overview</a:t>
            </a:r>
          </a:p>
          <a:p>
            <a:pPr algn="l">
              <a:lnSpc>
                <a:spcPts val="10341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221295" y="5458640"/>
            <a:ext cx="8107647" cy="2576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Total Entries: 5764 molecules</a:t>
            </a:r>
          </a:p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Key Features: NumValenceElectrons, qed, TPSA, MolMR, BalabanJ, BertzCT, MolWt, MolLogP</a:t>
            </a:r>
          </a:p>
          <a:p>
            <a:pPr algn="just" marL="522192" indent="-261096" lvl="1">
              <a:lnSpc>
                <a:spcPts val="3386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Target Variable: Experimental value </a:t>
            </a:r>
          </a:p>
          <a:p>
            <a:pPr algn="just">
              <a:lnSpc>
                <a:spcPts val="3386"/>
              </a:lnSpc>
            </a:pPr>
            <a:r>
              <a:rPr lang="en-US" sz="24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(1 = Mutagenic, 0 = Non-Mutagenic)</a:t>
            </a:r>
          </a:p>
          <a:p>
            <a:pPr algn="just">
              <a:lnSpc>
                <a:spcPts val="3386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6421303" y="8571420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40050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774774"/>
            <a:ext cx="14471298" cy="2876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Data Preprocessing</a:t>
            </a:r>
          </a:p>
          <a:p>
            <a:pPr algn="ctr">
              <a:lnSpc>
                <a:spcPts val="1034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4321" y="3399815"/>
            <a:ext cx="14900056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 Dropped irrelevant columns (ID, C</a:t>
            </a: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AS, SMILES, etc.)</a:t>
            </a:r>
          </a:p>
          <a:p>
            <a:pPr algn="l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 Standardized numerical features using StandardScaler</a:t>
            </a:r>
          </a:p>
          <a:p>
            <a:pPr algn="l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 Split data into 80% training and 20% testing, maintaining class balance.</a:t>
            </a:r>
          </a:p>
          <a:p>
            <a:pPr algn="l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48352" y="6988011"/>
            <a:ext cx="4620711" cy="6406532"/>
          </a:xfrm>
          <a:custGeom>
            <a:avLst/>
            <a:gdLst/>
            <a:ahLst/>
            <a:cxnLst/>
            <a:rect r="r" b="b" t="t" l="l"/>
            <a:pathLst>
              <a:path h="6406532" w="4620711">
                <a:moveTo>
                  <a:pt x="0" y="0"/>
                </a:moveTo>
                <a:lnTo>
                  <a:pt x="4620711" y="0"/>
                </a:lnTo>
                <a:lnTo>
                  <a:pt x="4620711" y="6406533"/>
                </a:lnTo>
                <a:lnTo>
                  <a:pt x="0" y="64065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26155" y="1774774"/>
            <a:ext cx="14733145" cy="2876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Model Development</a:t>
            </a:r>
          </a:p>
          <a:p>
            <a:pPr algn="ctr">
              <a:lnSpc>
                <a:spcPts val="10341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7423296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4" y="0"/>
                </a:lnTo>
                <a:lnTo>
                  <a:pt x="561704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50832" y="3407246"/>
            <a:ext cx="9170168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Selecte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 k-Nearest Neighbors (kNN)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Distance metric: Euclidean Distance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Hyperparameter tuning: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GridSearchCV to test k from 1 to 20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5-fold cross-validation.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17" t="0" r="-331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80521" y="675587"/>
            <a:ext cx="10323592" cy="10323592"/>
          </a:xfrm>
          <a:custGeom>
            <a:avLst/>
            <a:gdLst/>
            <a:ahLst/>
            <a:cxnLst/>
            <a:rect r="r" b="b" t="t" l="l"/>
            <a:pathLst>
              <a:path h="10323592" w="10323592">
                <a:moveTo>
                  <a:pt x="0" y="0"/>
                </a:moveTo>
                <a:lnTo>
                  <a:pt x="10323592" y="0"/>
                </a:lnTo>
                <a:lnTo>
                  <a:pt x="10323592" y="10323591"/>
                </a:lnTo>
                <a:lnTo>
                  <a:pt x="0" y="103235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596870" y="2602538"/>
            <a:ext cx="3970782" cy="8229600"/>
          </a:xfrm>
          <a:custGeom>
            <a:avLst/>
            <a:gdLst/>
            <a:ahLst/>
            <a:cxnLst/>
            <a:rect r="r" b="b" t="t" l="l"/>
            <a:pathLst>
              <a:path h="8229600" w="3970782">
                <a:moveTo>
                  <a:pt x="0" y="0"/>
                </a:moveTo>
                <a:lnTo>
                  <a:pt x="3970782" y="0"/>
                </a:lnTo>
                <a:lnTo>
                  <a:pt x="397078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678302" y="-1121099"/>
            <a:ext cx="5216487" cy="5216487"/>
          </a:xfrm>
          <a:custGeom>
            <a:avLst/>
            <a:gdLst/>
            <a:ahLst/>
            <a:cxnLst/>
            <a:rect r="r" b="b" t="t" l="l"/>
            <a:pathLst>
              <a:path h="5216487" w="5216487">
                <a:moveTo>
                  <a:pt x="0" y="0"/>
                </a:moveTo>
                <a:lnTo>
                  <a:pt x="5216487" y="0"/>
                </a:lnTo>
                <a:lnTo>
                  <a:pt x="5216487" y="5216487"/>
                </a:lnTo>
                <a:lnTo>
                  <a:pt x="0" y="52164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445308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28016" y="2474807"/>
            <a:ext cx="9663078" cy="4181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Model Evaluation</a:t>
            </a:r>
          </a:p>
          <a:p>
            <a:pPr algn="l">
              <a:lnSpc>
                <a:spcPts val="10341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327595" y="1173455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thynk unlimited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2328016" y="8805711"/>
            <a:ext cx="4961398" cy="452589"/>
          </a:xfrm>
          <a:custGeom>
            <a:avLst/>
            <a:gdLst/>
            <a:ahLst/>
            <a:cxnLst/>
            <a:rect r="r" b="b" t="t" l="l"/>
            <a:pathLst>
              <a:path h="452589" w="4961398">
                <a:moveTo>
                  <a:pt x="0" y="0"/>
                </a:moveTo>
                <a:lnTo>
                  <a:pt x="4961398" y="0"/>
                </a:lnTo>
                <a:lnTo>
                  <a:pt x="4961398" y="452589"/>
                </a:lnTo>
                <a:lnTo>
                  <a:pt x="0" y="45258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204739" y="8840553"/>
            <a:ext cx="356688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www.reallygreatsite.com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0" y="5493693"/>
            <a:ext cx="12033200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Primary Metric: F1-score (balancing Precision &amp; Recall)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Secondary Metrics: Accuracy, Precision, Recall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Classification report generated.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444" r="-10809" b="-1604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55102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255102" y="8667929"/>
            <a:ext cx="4961398" cy="452589"/>
          </a:xfrm>
          <a:custGeom>
            <a:avLst/>
            <a:gdLst/>
            <a:ahLst/>
            <a:cxnLst/>
            <a:rect r="r" b="b" t="t" l="l"/>
            <a:pathLst>
              <a:path h="452589" w="4961398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16279" y="-460097"/>
            <a:ext cx="3362077" cy="3324253"/>
          </a:xfrm>
          <a:custGeom>
            <a:avLst/>
            <a:gdLst/>
            <a:ahLst/>
            <a:cxnLst/>
            <a:rect r="r" b="b" t="t" l="l"/>
            <a:pathLst>
              <a:path h="3324253" w="3362077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023747" y="1344587"/>
            <a:ext cx="8339090" cy="10077450"/>
          </a:xfrm>
          <a:custGeom>
            <a:avLst/>
            <a:gdLst/>
            <a:ahLst/>
            <a:cxnLst/>
            <a:rect r="r" b="b" t="t" l="l"/>
            <a:pathLst>
              <a:path h="10077450" w="8339090">
                <a:moveTo>
                  <a:pt x="0" y="0"/>
                </a:moveTo>
                <a:lnTo>
                  <a:pt x="8339090" y="0"/>
                </a:lnTo>
                <a:lnTo>
                  <a:pt x="8339090" y="10077450"/>
                </a:lnTo>
                <a:lnTo>
                  <a:pt x="0" y="100774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137389" y="1173455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thynk unlimited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255102" y="2266634"/>
            <a:ext cx="9430609" cy="157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Deliverables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131825" y="8702771"/>
            <a:ext cx="3566883" cy="32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b="true" sz="18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421303" y="8469820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O7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3612644" y="7882264"/>
            <a:ext cx="2318608" cy="2292524"/>
          </a:xfrm>
          <a:custGeom>
            <a:avLst/>
            <a:gdLst/>
            <a:ahLst/>
            <a:cxnLst/>
            <a:rect r="r" b="b" t="t" l="l"/>
            <a:pathLst>
              <a:path h="2292524" w="2318608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18000"/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255102" y="4267200"/>
            <a:ext cx="10660931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 Traine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 kNN Model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 Code &amp; Methodology Documentation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 Evaluation &amp; Report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 Visualizations: Correlation heatmap, box plots.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46792" y="-570255"/>
            <a:ext cx="5910217" cy="5713755"/>
          </a:xfrm>
          <a:custGeom>
            <a:avLst/>
            <a:gdLst/>
            <a:ahLst/>
            <a:cxnLst/>
            <a:rect r="r" b="b" t="t" l="l"/>
            <a:pathLst>
              <a:path h="5713755" w="5910217">
                <a:moveTo>
                  <a:pt x="0" y="0"/>
                </a:moveTo>
                <a:lnTo>
                  <a:pt x="5910217" y="0"/>
                </a:lnTo>
                <a:lnTo>
                  <a:pt x="5910217" y="5713755"/>
                </a:lnTo>
                <a:lnTo>
                  <a:pt x="0" y="57137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51328" y="1939030"/>
            <a:ext cx="6311835" cy="6408940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8104002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104002" y="2474807"/>
            <a:ext cx="8529915" cy="1571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21295" y="4792059"/>
            <a:ext cx="8107647" cy="4631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30139" indent="-315070" lvl="1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Best Hyperparameter (k): 7</a:t>
            </a:r>
          </a:p>
          <a:p>
            <a:pPr algn="just" marL="630139" indent="-315070" lvl="1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Performance on Test Data:</a:t>
            </a:r>
          </a:p>
          <a:p>
            <a:pPr algn="just" marL="630139" indent="-315070" lvl="1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F1-score: 0.772</a:t>
            </a:r>
          </a:p>
          <a:p>
            <a:pPr algn="just" marL="630139" indent="-315070" lvl="1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Accuracy: 76.8%</a:t>
            </a:r>
          </a:p>
          <a:p>
            <a:pPr algn="just" marL="630139" indent="-315070" lvl="1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Balanced Precision &amp; Recall</a:t>
            </a:r>
          </a:p>
          <a:p>
            <a:pPr algn="just" marL="630139" indent="-315070" lvl="1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Key Findings:</a:t>
            </a:r>
          </a:p>
          <a:p>
            <a:pPr algn="just" marL="630139" indent="-315070" lvl="1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Effective for mutagenicity prediction</a:t>
            </a:r>
          </a:p>
          <a:p>
            <a:pPr algn="just" marL="630139" indent="-315070" lvl="1">
              <a:lnSpc>
                <a:spcPts val="4086"/>
              </a:lnSpc>
              <a:spcBef>
                <a:spcPct val="0"/>
              </a:spcBef>
              <a:buFont typeface="Arial"/>
              <a:buChar char="•"/>
            </a:pPr>
            <a:r>
              <a:rPr lang="en-US" sz="29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Further improvements possible.</a:t>
            </a:r>
          </a:p>
          <a:p>
            <a:pPr algn="just">
              <a:lnSpc>
                <a:spcPts val="4086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986289" y="1173455"/>
            <a:ext cx="255912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thynk unlimited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421303" y="800264"/>
            <a:ext cx="986517" cy="686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74233" y="-299192"/>
            <a:ext cx="12939534" cy="10885383"/>
          </a:xfrm>
          <a:custGeom>
            <a:avLst/>
            <a:gdLst/>
            <a:ahLst/>
            <a:cxnLst/>
            <a:rect r="r" b="b" t="t" l="l"/>
            <a:pathLst>
              <a:path h="10885383" w="12939534">
                <a:moveTo>
                  <a:pt x="0" y="0"/>
                </a:moveTo>
                <a:lnTo>
                  <a:pt x="12939534" y="0"/>
                </a:lnTo>
                <a:lnTo>
                  <a:pt x="12939534" y="10885384"/>
                </a:lnTo>
                <a:lnTo>
                  <a:pt x="0" y="108853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0999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40050" y="1028700"/>
            <a:ext cx="561705" cy="631774"/>
          </a:xfrm>
          <a:custGeom>
            <a:avLst/>
            <a:gdLst/>
            <a:ahLst/>
            <a:cxnLst/>
            <a:rect r="r" b="b" t="t" l="l"/>
            <a:pathLst>
              <a:path h="631774" w="561705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816702" y="2136724"/>
            <a:ext cx="10654596" cy="2876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b="true" sz="1112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Future Directions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253617" y="5289815"/>
            <a:ext cx="11780766" cy="1995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8550" indent="-304275" lvl="1">
              <a:lnSpc>
                <a:spcPts val="3946"/>
              </a:lnSpc>
              <a:buFont typeface="Arial"/>
              <a:buChar char="•"/>
            </a:pPr>
            <a:r>
              <a:rPr lang="en-US" sz="28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 Experiment with different distance metrics (e.g., Manhattan distance)</a:t>
            </a:r>
          </a:p>
          <a:p>
            <a:pPr algn="l" marL="608550" indent="-304275" lvl="1">
              <a:lnSpc>
                <a:spcPts val="3946"/>
              </a:lnSpc>
              <a:buFont typeface="Arial"/>
              <a:buChar char="•"/>
            </a:pPr>
            <a:r>
              <a:rPr lang="en-US" sz="28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 Feature selection techniques for better model interpretability</a:t>
            </a:r>
          </a:p>
          <a:p>
            <a:pPr algn="l" marL="608550" indent="-304275" lvl="1">
              <a:lnSpc>
                <a:spcPts val="3946"/>
              </a:lnSpc>
              <a:spcBef>
                <a:spcPct val="0"/>
              </a:spcBef>
              <a:buFont typeface="Arial"/>
              <a:buChar char="•"/>
            </a:pPr>
            <a:r>
              <a:rPr lang="en-US" sz="28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 Explore ensemble learning for performance enhancement.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DAGd2EBIIkg</dc:identifier>
  <dcterms:modified xsi:type="dcterms:W3CDTF">2011-08-01T06:04:30Z</dcterms:modified>
  <cp:revision>1</cp:revision>
  <dc:title>Purple Futuristic Modern Artificial Intelligence Project Presentation</dc:title>
</cp:coreProperties>
</file>

<file path=docProps/thumbnail.jpeg>
</file>